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98" r:id="rId6"/>
    <p:sldId id="399" r:id="rId7"/>
    <p:sldId id="400" r:id="rId8"/>
    <p:sldId id="401" r:id="rId9"/>
    <p:sldId id="402" r:id="rId10"/>
    <p:sldId id="403" r:id="rId11"/>
    <p:sldId id="404" r:id="rId12"/>
    <p:sldId id="405" r:id="rId13"/>
    <p:sldId id="406" r:id="rId14"/>
    <p:sldId id="408"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o Pallares Arbeláez" initials="SPA" lastIdx="2" clrIdx="0">
    <p:extLst>
      <p:ext uri="{19B8F6BF-5375-455C-9EA6-DF929625EA0E}">
        <p15:presenceInfo xmlns:p15="http://schemas.microsoft.com/office/powerpoint/2012/main" userId="Santiago Pallares Arbelá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tile tx="-3810000" ty="-1397000" sx="100000" sy="100000" flip="none" algn="l"/>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425B74-98C4-4C91-BDA3-127037C5C426}"/>
              </a:ext>
            </a:extLst>
          </p:cNvPr>
          <p:cNvSpPr>
            <a:spLocks noGrp="1"/>
          </p:cNvSpPr>
          <p:nvPr>
            <p:ph type="dt" sz="half" idx="10"/>
          </p:nvPr>
        </p:nvSpPr>
        <p:spPr/>
        <p:txBody>
          <a:bodyPr/>
          <a:lstStyle/>
          <a:p>
            <a:fld id="{5ACB6AD4-8587-44CD-9953-698DAF130D59}" type="datetimeFigureOut">
              <a:rPr lang="es-CO" smtClean="0"/>
              <a:t>26/10/2020</a:t>
            </a:fld>
            <a:endParaRPr lang="es-CO" dirty="0"/>
          </a:p>
        </p:txBody>
      </p:sp>
      <p:sp>
        <p:nvSpPr>
          <p:cNvPr id="4" name="Footer Placeholder 3">
            <a:extLst>
              <a:ext uri="{FF2B5EF4-FFF2-40B4-BE49-F238E27FC236}">
                <a16:creationId xmlns:a16="http://schemas.microsoft.com/office/drawing/2014/main" id="{8BB02EB5-96F2-484E-977E-96F24CBD5E70}"/>
              </a:ext>
            </a:extLst>
          </p:cNvPr>
          <p:cNvSpPr>
            <a:spLocks noGrp="1"/>
          </p:cNvSpPr>
          <p:nvPr>
            <p:ph type="ftr" sz="quarter" idx="11"/>
          </p:nvPr>
        </p:nvSpPr>
        <p:spPr/>
        <p:txBody>
          <a:bodyPr/>
          <a:lstStyle/>
          <a:p>
            <a:endParaRPr lang="es-CO" dirty="0"/>
          </a:p>
        </p:txBody>
      </p:sp>
      <p:sp>
        <p:nvSpPr>
          <p:cNvPr id="5" name="Slide Number Placeholder 4">
            <a:extLst>
              <a:ext uri="{FF2B5EF4-FFF2-40B4-BE49-F238E27FC236}">
                <a16:creationId xmlns:a16="http://schemas.microsoft.com/office/drawing/2014/main" id="{F7DA48B1-DF04-46FC-90F1-12E56F0A4295}"/>
              </a:ext>
            </a:extLst>
          </p:cNvPr>
          <p:cNvSpPr>
            <a:spLocks noGrp="1"/>
          </p:cNvSpPr>
          <p:nvPr>
            <p:ph type="sldNum" sz="quarter" idx="12"/>
          </p:nvPr>
        </p:nvSpPr>
        <p:spPr/>
        <p:txBody>
          <a:bodyPr/>
          <a:lstStyle/>
          <a:p>
            <a:fld id="{DD76452C-9E50-48DE-849E-D0152F9B7987}" type="slidenum">
              <a:rPr lang="es-CO" smtClean="0"/>
              <a:t>‹Nº›</a:t>
            </a:fld>
            <a:endParaRPr lang="es-CO" dirty="0"/>
          </a:p>
        </p:txBody>
      </p:sp>
      <p:sp>
        <p:nvSpPr>
          <p:cNvPr id="6" name="Rectangle 5">
            <a:extLst>
              <a:ext uri="{FF2B5EF4-FFF2-40B4-BE49-F238E27FC236}">
                <a16:creationId xmlns:a16="http://schemas.microsoft.com/office/drawing/2014/main" id="{CFD996E4-9EBE-41EE-B8DD-D4B3134067A6}"/>
              </a:ext>
            </a:extLst>
          </p:cNvPr>
          <p:cNvSpPr/>
          <p:nvPr userDrawn="1"/>
        </p:nvSpPr>
        <p:spPr>
          <a:xfrm>
            <a:off x="0" y="2045340"/>
            <a:ext cx="12192000" cy="3098069"/>
          </a:xfrm>
          <a:prstGeom prst="rect">
            <a:avLst/>
          </a:prstGeom>
          <a:solidFill>
            <a:srgbClr val="FFFFFF">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dirty="0"/>
          </a:p>
        </p:txBody>
      </p:sp>
      <p:sp>
        <p:nvSpPr>
          <p:cNvPr id="7" name="Rectangle 6">
            <a:extLst>
              <a:ext uri="{FF2B5EF4-FFF2-40B4-BE49-F238E27FC236}">
                <a16:creationId xmlns:a16="http://schemas.microsoft.com/office/drawing/2014/main" id="{90D5654D-E24C-4887-917F-054D5C8FAB77}"/>
              </a:ext>
            </a:extLst>
          </p:cNvPr>
          <p:cNvSpPr/>
          <p:nvPr userDrawn="1"/>
        </p:nvSpPr>
        <p:spPr>
          <a:xfrm>
            <a:off x="2322022" y="1566068"/>
            <a:ext cx="7547957" cy="4056612"/>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Picture 7">
            <a:extLst>
              <a:ext uri="{FF2B5EF4-FFF2-40B4-BE49-F238E27FC236}">
                <a16:creationId xmlns:a16="http://schemas.microsoft.com/office/drawing/2014/main" id="{4AD886F5-0CC3-49EA-AB99-5FDA350864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38336" y="2186922"/>
            <a:ext cx="6115328" cy="2814904"/>
          </a:xfrm>
          <a:prstGeom prst="rect">
            <a:avLst/>
          </a:prstGeom>
        </p:spPr>
      </p:pic>
    </p:spTree>
    <p:extLst>
      <p:ext uri="{BB962C8B-B14F-4D97-AF65-F5344CB8AC3E}">
        <p14:creationId xmlns:p14="http://schemas.microsoft.com/office/powerpoint/2010/main" val="34304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E6899A-AF9C-429F-AAA8-14DCE441F938}"/>
              </a:ext>
            </a:extLst>
          </p:cNvPr>
          <p:cNvSpPr/>
          <p:nvPr userDrawn="1"/>
        </p:nvSpPr>
        <p:spPr>
          <a:xfrm>
            <a:off x="8813260" y="0"/>
            <a:ext cx="3378740" cy="6858000"/>
          </a:xfrm>
          <a:prstGeom prst="rect">
            <a:avLst/>
          </a:prstGeom>
          <a:solidFill>
            <a:srgbClr val="83C14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pic>
        <p:nvPicPr>
          <p:cNvPr id="8" name="Picture 7">
            <a:extLst>
              <a:ext uri="{FF2B5EF4-FFF2-40B4-BE49-F238E27FC236}">
                <a16:creationId xmlns:a16="http://schemas.microsoft.com/office/drawing/2014/main" id="{39C7614D-D85E-4F80-A98D-6223C3B7BF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1807" y="4917555"/>
            <a:ext cx="3101646" cy="1940445"/>
          </a:xfrm>
          <a:prstGeom prst="rect">
            <a:avLst/>
          </a:prstGeom>
        </p:spPr>
      </p:pic>
    </p:spTree>
    <p:extLst>
      <p:ext uri="{BB962C8B-B14F-4D97-AF65-F5344CB8AC3E}">
        <p14:creationId xmlns:p14="http://schemas.microsoft.com/office/powerpoint/2010/main" val="168614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993408-C78B-41C1-8385-0BA442588D42}"/>
              </a:ext>
            </a:extLst>
          </p:cNvPr>
          <p:cNvSpPr/>
          <p:nvPr userDrawn="1"/>
        </p:nvSpPr>
        <p:spPr>
          <a:xfrm>
            <a:off x="0" y="0"/>
            <a:ext cx="6096000" cy="6858000"/>
          </a:xfrm>
          <a:prstGeom prst="rect">
            <a:avLst/>
          </a:prstGeom>
          <a:solidFill>
            <a:srgbClr val="83C14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Tree>
    <p:extLst>
      <p:ext uri="{BB962C8B-B14F-4D97-AF65-F5344CB8AC3E}">
        <p14:creationId xmlns:p14="http://schemas.microsoft.com/office/powerpoint/2010/main" val="201782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1AC93-A4C9-48DA-B6AC-9E82A7EC68AA}"/>
              </a:ext>
            </a:extLst>
          </p:cNvPr>
          <p:cNvSpPr/>
          <p:nvPr userDrawn="1"/>
        </p:nvSpPr>
        <p:spPr>
          <a:xfrm>
            <a:off x="0" y="1438108"/>
            <a:ext cx="12192000" cy="541989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angle 6">
            <a:extLst>
              <a:ext uri="{FF2B5EF4-FFF2-40B4-BE49-F238E27FC236}">
                <a16:creationId xmlns:a16="http://schemas.microsoft.com/office/drawing/2014/main" id="{86734C08-3032-41F6-9D35-7B0A8AFCA511}"/>
              </a:ext>
            </a:extLst>
          </p:cNvPr>
          <p:cNvSpPr/>
          <p:nvPr userDrawn="1"/>
        </p:nvSpPr>
        <p:spPr>
          <a:xfrm>
            <a:off x="0" y="6731540"/>
            <a:ext cx="12192001" cy="126460"/>
          </a:xfrm>
          <a:prstGeom prst="rect">
            <a:avLst/>
          </a:prstGeom>
          <a:solidFill>
            <a:srgbClr val="83C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8" name="Straight Connector 7">
            <a:extLst>
              <a:ext uri="{FF2B5EF4-FFF2-40B4-BE49-F238E27FC236}">
                <a16:creationId xmlns:a16="http://schemas.microsoft.com/office/drawing/2014/main" id="{EE43C43A-6FD9-469A-B145-379B4F33D01A}"/>
              </a:ext>
            </a:extLst>
          </p:cNvPr>
          <p:cNvCxnSpPr/>
          <p:nvPr userDrawn="1"/>
        </p:nvCxnSpPr>
        <p:spPr>
          <a:xfrm>
            <a:off x="337459" y="315115"/>
            <a:ext cx="330740" cy="0"/>
          </a:xfrm>
          <a:prstGeom prst="line">
            <a:avLst/>
          </a:prstGeom>
          <a:ln w="38100">
            <a:solidFill>
              <a:srgbClr val="83C1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04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4C08-3032-41F6-9D35-7B0A8AFCA511}"/>
              </a:ext>
            </a:extLst>
          </p:cNvPr>
          <p:cNvSpPr/>
          <p:nvPr userDrawn="1"/>
        </p:nvSpPr>
        <p:spPr>
          <a:xfrm>
            <a:off x="0" y="6731540"/>
            <a:ext cx="12192001" cy="126460"/>
          </a:xfrm>
          <a:prstGeom prst="rect">
            <a:avLst/>
          </a:prstGeom>
          <a:solidFill>
            <a:srgbClr val="83C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68698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4C08-3032-41F6-9D35-7B0A8AFCA511}"/>
              </a:ext>
            </a:extLst>
          </p:cNvPr>
          <p:cNvSpPr/>
          <p:nvPr userDrawn="1"/>
        </p:nvSpPr>
        <p:spPr>
          <a:xfrm>
            <a:off x="0" y="6731540"/>
            <a:ext cx="12192001" cy="126460"/>
          </a:xfrm>
          <a:prstGeom prst="rect">
            <a:avLst/>
          </a:prstGeom>
          <a:solidFill>
            <a:srgbClr val="83C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Picture 2">
            <a:extLst>
              <a:ext uri="{FF2B5EF4-FFF2-40B4-BE49-F238E27FC236}">
                <a16:creationId xmlns:a16="http://schemas.microsoft.com/office/drawing/2014/main" id="{7EEC5B05-FF1C-45A1-BA71-00AB0B1AE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49" y="1905312"/>
            <a:ext cx="4742993" cy="3047375"/>
          </a:xfrm>
          <a:prstGeom prst="rect">
            <a:avLst/>
          </a:prstGeom>
        </p:spPr>
      </p:pic>
      <p:cxnSp>
        <p:nvCxnSpPr>
          <p:cNvPr id="4" name="Straight Connector 3">
            <a:extLst>
              <a:ext uri="{FF2B5EF4-FFF2-40B4-BE49-F238E27FC236}">
                <a16:creationId xmlns:a16="http://schemas.microsoft.com/office/drawing/2014/main" id="{08DEE197-AB8E-441F-BDD4-0FACD50CA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7DC718"/>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D28E6B5-FF4D-46A6-B5D1-DA569C09C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8827" y="2437666"/>
            <a:ext cx="2411156" cy="1982668"/>
          </a:xfrm>
          <a:prstGeom prst="rect">
            <a:avLst/>
          </a:prstGeom>
        </p:spPr>
      </p:pic>
    </p:spTree>
    <p:extLst>
      <p:ext uri="{BB962C8B-B14F-4D97-AF65-F5344CB8AC3E}">
        <p14:creationId xmlns:p14="http://schemas.microsoft.com/office/powerpoint/2010/main" val="1191657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54970-7A8B-420D-ADD7-6EA3587D6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4ECB434-61F4-4E41-AB2B-F05B097DD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5146EE1-3021-4FDF-AEAA-466CB4D6A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6AD4-8587-44CD-9953-698DAF130D59}" type="datetimeFigureOut">
              <a:rPr lang="es-CO" smtClean="0"/>
              <a:t>26/10/2020</a:t>
            </a:fld>
            <a:endParaRPr lang="es-CO" dirty="0"/>
          </a:p>
        </p:txBody>
      </p:sp>
      <p:sp>
        <p:nvSpPr>
          <p:cNvPr id="5" name="Footer Placeholder 4">
            <a:extLst>
              <a:ext uri="{FF2B5EF4-FFF2-40B4-BE49-F238E27FC236}">
                <a16:creationId xmlns:a16="http://schemas.microsoft.com/office/drawing/2014/main" id="{DBF46C90-9E03-4F05-A0F3-1C2D7DD5A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a:extLst>
              <a:ext uri="{FF2B5EF4-FFF2-40B4-BE49-F238E27FC236}">
                <a16:creationId xmlns:a16="http://schemas.microsoft.com/office/drawing/2014/main" id="{57E117EE-3F11-44B5-8463-41BB8CD46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6452C-9E50-48DE-849E-D0152F9B7987}" type="slidenum">
              <a:rPr lang="es-CO" smtClean="0"/>
              <a:t>‹Nº›</a:t>
            </a:fld>
            <a:endParaRPr lang="es-CO" dirty="0"/>
          </a:p>
        </p:txBody>
      </p:sp>
    </p:spTree>
    <p:extLst>
      <p:ext uri="{BB962C8B-B14F-4D97-AF65-F5344CB8AC3E}">
        <p14:creationId xmlns:p14="http://schemas.microsoft.com/office/powerpoint/2010/main" val="109105076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5"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nuevarevolucion.es/la-tolerancia-progreso-la-libert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pexels.com/photo/boardroom-boardroom-meeting-business-meeting-meeting-1645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lauralopezlillo.com/2016/11/como-planificar-tu-campana-de-navidad-en-face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pxhere.com/es/photo/10162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pxhere.com/ko/photo/19695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photo/person-signing-paper-955393/"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2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CEE7777-AE16-43BE-B5C4-11CB5F38FF51}"/>
              </a:ext>
            </a:extLst>
          </p:cNvPr>
          <p:cNvSpPr txBox="1"/>
          <p:nvPr/>
        </p:nvSpPr>
        <p:spPr>
          <a:xfrm>
            <a:off x="589560" y="856180"/>
            <a:ext cx="4560584" cy="1128068"/>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2500" b="1">
                <a:effectLst/>
                <a:latin typeface="+mj-lt"/>
                <a:ea typeface="+mj-ea"/>
                <a:cs typeface="+mj-cs"/>
              </a:rPr>
              <a:t>How has the Coronavirus pandemic changed how business is done</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780F0748-4D3E-4433-9539-A726E9D761FE}"/>
              </a:ext>
            </a:extLst>
          </p:cNvPr>
          <p:cNvSpPr txBox="1"/>
          <p:nvPr/>
        </p:nvSpPr>
        <p:spPr>
          <a:xfrm>
            <a:off x="590719" y="2330505"/>
            <a:ext cx="4803113" cy="4177774"/>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200" dirty="0">
                <a:effectLst/>
              </a:rPr>
              <a:t>The Government has decreed many norms in which all areas of business have to comply with biosecurity proceedings to operate</a:t>
            </a:r>
            <a:r>
              <a:rPr lang="en-US" sz="2200" dirty="0"/>
              <a:t> t</a:t>
            </a:r>
            <a:r>
              <a:rPr lang="en-US" sz="2200" dirty="0">
                <a:effectLst/>
              </a:rPr>
              <a:t>he </a:t>
            </a:r>
            <a:r>
              <a:rPr lang="en-US" sz="2200" dirty="0"/>
              <a:t>market</a:t>
            </a:r>
            <a:r>
              <a:rPr lang="en-US" sz="2200" dirty="0">
                <a:effectLst/>
              </a:rPr>
              <a:t> has opened to 97%, </a:t>
            </a:r>
          </a:p>
          <a:p>
            <a:pPr indent="-228600">
              <a:lnSpc>
                <a:spcPct val="90000"/>
              </a:lnSpc>
              <a:spcAft>
                <a:spcPts val="600"/>
              </a:spcAft>
              <a:buFont typeface="Arial" panose="020B0604020202020204" pitchFamily="34" charset="0"/>
              <a:buChar char="•"/>
            </a:pPr>
            <a:r>
              <a:rPr lang="en-US" sz="2200" dirty="0"/>
              <a:t>T</a:t>
            </a:r>
            <a:r>
              <a:rPr lang="en-US" sz="2200" dirty="0">
                <a:effectLst/>
              </a:rPr>
              <a:t>here has been local support to rescue companies with government subventions.  </a:t>
            </a:r>
            <a:endParaRPr lang="en-US" sz="2200" dirty="0"/>
          </a:p>
          <a:p>
            <a:pPr indent="-228600">
              <a:lnSpc>
                <a:spcPct val="90000"/>
              </a:lnSpc>
              <a:spcAft>
                <a:spcPts val="600"/>
              </a:spcAft>
              <a:buFont typeface="Arial" panose="020B0604020202020204" pitchFamily="34" charset="0"/>
              <a:buChar char="•"/>
            </a:pPr>
            <a:r>
              <a:rPr lang="en-US" sz="2200" dirty="0">
                <a:effectLst/>
              </a:rPr>
              <a:t>Even though we are still in the COVID-19, there are great projects moving forward in Colombia, like the construction of the subway in Bogota by chines contractors and the urban development of the north of the city.</a:t>
            </a:r>
          </a:p>
          <a:p>
            <a:pPr indent="-228600">
              <a:lnSpc>
                <a:spcPct val="90000"/>
              </a:lnSpc>
              <a:spcAft>
                <a:spcPts val="600"/>
              </a:spcAft>
              <a:buFont typeface="Arial" panose="020B0604020202020204" pitchFamily="34" charset="0"/>
              <a:buChar char="•"/>
            </a:pPr>
            <a:endParaRPr lang="en-US" sz="1700" dirty="0">
              <a:effectLst/>
            </a:endParaRP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F3607EF4-1F9E-4408-9A0E-6E47C2859F45}"/>
              </a:ext>
            </a:extLst>
          </p:cNvPr>
          <p:cNvPicPr>
            <a:picLocks noChangeAspect="1"/>
          </p:cNvPicPr>
          <p:nvPr/>
        </p:nvPicPr>
        <p:blipFill rotWithShape="1">
          <a:blip r:embed="rId2"/>
          <a:srcRect t="828" r="4" b="2237"/>
          <a:stretch/>
        </p:blipFill>
        <p:spPr>
          <a:xfrm>
            <a:off x="5977788" y="799352"/>
            <a:ext cx="5425410" cy="5259296"/>
          </a:xfrm>
          <a:prstGeom prst="rect">
            <a:avLst/>
          </a:prstGeom>
        </p:spPr>
      </p:pic>
    </p:spTree>
    <p:extLst>
      <p:ext uri="{BB962C8B-B14F-4D97-AF65-F5344CB8AC3E}">
        <p14:creationId xmlns:p14="http://schemas.microsoft.com/office/powerpoint/2010/main" val="25266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95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E0DC0F3-E144-463E-88B2-409384AE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13A8998A-DE1B-4FAE-820A-8A8B3A7B2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39EBA89E-988C-457C-8BDF-3AAB4D9C5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F7F6B76E-48DD-46FC-A900-366468BBE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142" y="638342"/>
            <a:ext cx="5435054" cy="525779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4 Imagen">
            <a:extLst>
              <a:ext uri="{FF2B5EF4-FFF2-40B4-BE49-F238E27FC236}">
                <a16:creationId xmlns:a16="http://schemas.microsoft.com/office/drawing/2014/main" id="{1C20EFCD-272A-406F-BC15-1A7637FDF1E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0580" y="1610741"/>
            <a:ext cx="4297804" cy="1100749"/>
          </a:xfrm>
          <a:prstGeom prst="rect">
            <a:avLst/>
          </a:prstGeom>
        </p:spPr>
      </p:pic>
      <p:pic>
        <p:nvPicPr>
          <p:cNvPr id="13" name="Imagen 12" descr="Imagen que contiene cuarto&#10;&#10;Descripción generada automáticamente">
            <a:extLst>
              <a:ext uri="{FF2B5EF4-FFF2-40B4-BE49-F238E27FC236}">
                <a16:creationId xmlns:a16="http://schemas.microsoft.com/office/drawing/2014/main" id="{F81A70BF-AB2C-4FFD-99E9-E920E29F3D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283" y="3080407"/>
            <a:ext cx="5665479" cy="2662775"/>
          </a:xfrm>
          <a:prstGeom prst="rect">
            <a:avLst/>
          </a:prstGeom>
        </p:spPr>
      </p:pic>
      <p:sp>
        <p:nvSpPr>
          <p:cNvPr id="26" name="Rectangle 8">
            <a:extLst>
              <a:ext uri="{FF2B5EF4-FFF2-40B4-BE49-F238E27FC236}">
                <a16:creationId xmlns:a16="http://schemas.microsoft.com/office/drawing/2014/main" id="{313DBE6E-A8BE-42BD-A187-65E0DDA0D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7618"/>
            <a:ext cx="518205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uadroTexto 1">
            <a:extLst>
              <a:ext uri="{FF2B5EF4-FFF2-40B4-BE49-F238E27FC236}">
                <a16:creationId xmlns:a16="http://schemas.microsoft.com/office/drawing/2014/main" id="{2FC6B689-53FE-4D5B-828F-D113D5139183}"/>
              </a:ext>
            </a:extLst>
          </p:cNvPr>
          <p:cNvSpPr txBox="1"/>
          <p:nvPr/>
        </p:nvSpPr>
        <p:spPr>
          <a:xfrm>
            <a:off x="6482329" y="1336485"/>
            <a:ext cx="4558191" cy="12831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dirty="0">
                <a:solidFill>
                  <a:srgbClr val="FEFFFF"/>
                </a:solidFill>
                <a:latin typeface="+mj-lt"/>
                <a:ea typeface="+mj-ea"/>
                <a:cs typeface="+mj-cs"/>
              </a:rPr>
              <a:t>Who can be a shareholder in Colombia?</a:t>
            </a:r>
          </a:p>
        </p:txBody>
      </p:sp>
      <p:sp>
        <p:nvSpPr>
          <p:cNvPr id="4" name="CuadroTexto 3">
            <a:extLst>
              <a:ext uri="{FF2B5EF4-FFF2-40B4-BE49-F238E27FC236}">
                <a16:creationId xmlns:a16="http://schemas.microsoft.com/office/drawing/2014/main" id="{13535C9C-A9C0-4131-BEB3-C8227455C86B}"/>
              </a:ext>
            </a:extLst>
          </p:cNvPr>
          <p:cNvSpPr txBox="1"/>
          <p:nvPr/>
        </p:nvSpPr>
        <p:spPr>
          <a:xfrm>
            <a:off x="6691056" y="2898611"/>
            <a:ext cx="4558191" cy="3155635"/>
          </a:xfrm>
          <a:prstGeom prst="rect">
            <a:avLst/>
          </a:prstGeom>
        </p:spPr>
        <p:txBody>
          <a:bodyPr vert="horz" lIns="91440" tIns="45720" rIns="91440" bIns="45720" rtlCol="0" anchor="t">
            <a:normAutofit fontScale="92500" lnSpcReduction="20000"/>
          </a:bodyPr>
          <a:lstStyle/>
          <a:p>
            <a:pPr marL="457200" indent="-228600">
              <a:lnSpc>
                <a:spcPct val="90000"/>
              </a:lnSpc>
              <a:spcAft>
                <a:spcPts val="600"/>
              </a:spcAft>
              <a:buFont typeface="Arial" panose="020B0604020202020204" pitchFamily="34" charset="0"/>
              <a:buChar char="•"/>
            </a:pPr>
            <a:r>
              <a:rPr lang="en-US" sz="2400" dirty="0">
                <a:solidFill>
                  <a:srgbClr val="FEFFFF"/>
                </a:solidFill>
                <a:effectLst/>
              </a:rPr>
              <a:t>Shareholders in Colombia can be any natural or legal person, they can be citizens and foreigners under article 18 of the Civil Code, they must be over the age of eighteen, which is the legal age in the country or if they are underaged, be represented by their guardian. </a:t>
            </a:r>
          </a:p>
          <a:p>
            <a:pPr marL="457200" indent="-228600">
              <a:lnSpc>
                <a:spcPct val="90000"/>
              </a:lnSpc>
              <a:spcAft>
                <a:spcPts val="600"/>
              </a:spcAft>
              <a:buFont typeface="Arial" panose="020B0604020202020204" pitchFamily="34" charset="0"/>
              <a:buChar char="•"/>
            </a:pPr>
            <a:endParaRPr lang="en-US" sz="2400" dirty="0">
              <a:solidFill>
                <a:srgbClr val="FEFFFF"/>
              </a:solidFill>
            </a:endParaRPr>
          </a:p>
          <a:p>
            <a:pPr marL="457200" indent="-228600">
              <a:lnSpc>
                <a:spcPct val="90000"/>
              </a:lnSpc>
              <a:spcAft>
                <a:spcPts val="600"/>
              </a:spcAft>
              <a:buFont typeface="Arial" panose="020B0604020202020204" pitchFamily="34" charset="0"/>
              <a:buChar char="•"/>
            </a:pPr>
            <a:r>
              <a:rPr lang="en-US" sz="2400" dirty="0">
                <a:solidFill>
                  <a:srgbClr val="FEFFFF"/>
                </a:solidFill>
                <a:effectLst/>
              </a:rPr>
              <a:t>There's no restriction to who can be a shareholder in the country.</a:t>
            </a:r>
          </a:p>
        </p:txBody>
      </p:sp>
    </p:spTree>
    <p:extLst>
      <p:ext uri="{BB962C8B-B14F-4D97-AF65-F5344CB8AC3E}">
        <p14:creationId xmlns:p14="http://schemas.microsoft.com/office/powerpoint/2010/main" val="94725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Shape 2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uadroTexto 1">
            <a:extLst>
              <a:ext uri="{FF2B5EF4-FFF2-40B4-BE49-F238E27FC236}">
                <a16:creationId xmlns:a16="http://schemas.microsoft.com/office/drawing/2014/main" id="{916832DF-0CD3-4446-8B1F-4B741FF27216}"/>
              </a:ext>
            </a:extLst>
          </p:cNvPr>
          <p:cNvSpPr txBox="1"/>
          <p:nvPr/>
        </p:nvSpPr>
        <p:spPr>
          <a:xfrm>
            <a:off x="934872" y="982272"/>
            <a:ext cx="3388419" cy="45609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FFFFFF"/>
                </a:solidFill>
                <a:effectLst/>
                <a:latin typeface="+mj-lt"/>
                <a:ea typeface="+mj-ea"/>
                <a:cs typeface="+mj-cs"/>
              </a:rPr>
              <a:t>Who controls the flow of money/are foreign currencies admitted?</a:t>
            </a:r>
          </a:p>
          <a:p>
            <a:pPr>
              <a:lnSpc>
                <a:spcPct val="90000"/>
              </a:lnSpc>
              <a:spcBef>
                <a:spcPct val="0"/>
              </a:spcBef>
              <a:spcAft>
                <a:spcPts val="600"/>
              </a:spcAft>
            </a:pPr>
            <a:endParaRPr lang="en-US" sz="3600" kern="1200" dirty="0">
              <a:solidFill>
                <a:srgbClr val="FFFFFF"/>
              </a:solidFill>
              <a:latin typeface="+mj-lt"/>
              <a:ea typeface="+mj-ea"/>
              <a:cs typeface="+mj-cs"/>
            </a:endParaRPr>
          </a:p>
        </p:txBody>
      </p:sp>
      <p:sp>
        <p:nvSpPr>
          <p:cNvPr id="3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uadroTexto 2">
            <a:extLst>
              <a:ext uri="{FF2B5EF4-FFF2-40B4-BE49-F238E27FC236}">
                <a16:creationId xmlns:a16="http://schemas.microsoft.com/office/drawing/2014/main" id="{CBF20B89-9CB3-4AF3-816A-587999B31FB2}"/>
              </a:ext>
            </a:extLst>
          </p:cNvPr>
          <p:cNvSpPr txBox="1"/>
          <p:nvPr/>
        </p:nvSpPr>
        <p:spPr>
          <a:xfrm>
            <a:off x="5386709" y="1810810"/>
            <a:ext cx="5948831" cy="4334629"/>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400" b="1" dirty="0">
                <a:solidFill>
                  <a:srgbClr val="FEFFFF"/>
                </a:solidFill>
                <a:effectLst/>
              </a:rPr>
              <a:t>The Bank of the Republic, a government entity </a:t>
            </a:r>
            <a:r>
              <a:rPr lang="en-US" sz="2800" b="1" dirty="0">
                <a:solidFill>
                  <a:srgbClr val="FEFFFF"/>
                </a:solidFill>
                <a:effectLst/>
              </a:rPr>
              <a:t>is</a:t>
            </a:r>
            <a:r>
              <a:rPr lang="en-US" sz="2400" b="1" dirty="0">
                <a:solidFill>
                  <a:srgbClr val="FEFFFF"/>
                </a:solidFill>
                <a:effectLst/>
              </a:rPr>
              <a:t> the one in charge of the foreign currency flow to Colombia</a:t>
            </a:r>
          </a:p>
          <a:p>
            <a:pPr marL="228600" indent="-228600">
              <a:lnSpc>
                <a:spcPct val="90000"/>
              </a:lnSpc>
              <a:spcAft>
                <a:spcPts val="600"/>
              </a:spcAft>
              <a:buFont typeface="Arial" panose="020B0604020202020204" pitchFamily="34" charset="0"/>
              <a:buChar char="•"/>
            </a:pPr>
            <a:endParaRPr lang="en-US" sz="2400" b="1" dirty="0">
              <a:solidFill>
                <a:srgbClr val="FEFFFF"/>
              </a:solidFill>
            </a:endParaRPr>
          </a:p>
          <a:p>
            <a:pPr marL="457200" indent="-228600">
              <a:lnSpc>
                <a:spcPct val="90000"/>
              </a:lnSpc>
              <a:spcAft>
                <a:spcPts val="600"/>
              </a:spcAft>
              <a:buFont typeface="Arial" panose="020B0604020202020204" pitchFamily="34" charset="0"/>
              <a:buChar char="•"/>
            </a:pPr>
            <a:r>
              <a:rPr lang="en-US" sz="2400" b="1" dirty="0">
                <a:solidFill>
                  <a:srgbClr val="FEFFFF"/>
                </a:solidFill>
                <a:effectLst/>
              </a:rPr>
              <a:t>The Superintendence of Societies oversees the surveillance and control of the flow of foreign currency</a:t>
            </a:r>
          </a:p>
          <a:p>
            <a:pPr indent="-228600">
              <a:lnSpc>
                <a:spcPct val="90000"/>
              </a:lnSpc>
              <a:spcAft>
                <a:spcPts val="600"/>
              </a:spcAft>
              <a:buFont typeface="Arial" panose="020B0604020202020204" pitchFamily="34" charset="0"/>
              <a:buChar char="•"/>
            </a:pPr>
            <a:endParaRPr lang="en-US" sz="2400" b="1" dirty="0">
              <a:solidFill>
                <a:srgbClr val="FEFFFF"/>
              </a:solidFill>
              <a:effectLst/>
            </a:endParaRPr>
          </a:p>
        </p:txBody>
      </p:sp>
    </p:spTree>
    <p:extLst>
      <p:ext uri="{BB962C8B-B14F-4D97-AF65-F5344CB8AC3E}">
        <p14:creationId xmlns:p14="http://schemas.microsoft.com/office/powerpoint/2010/main" val="29580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uadroTexto 1">
            <a:extLst>
              <a:ext uri="{FF2B5EF4-FFF2-40B4-BE49-F238E27FC236}">
                <a16:creationId xmlns:a16="http://schemas.microsoft.com/office/drawing/2014/main" id="{310450C0-4A1D-4B04-93D5-8A1B14698A01}"/>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dirty="0">
                <a:solidFill>
                  <a:srgbClr val="FEFFFF"/>
                </a:solidFill>
                <a:effectLst/>
                <a:latin typeface="+mj-lt"/>
                <a:ea typeface="+mj-ea"/>
                <a:cs typeface="+mj-cs"/>
              </a:rPr>
              <a:t>What types of companies can be set up in the different jurisdictions?</a:t>
            </a:r>
          </a:p>
          <a:p>
            <a:pPr>
              <a:lnSpc>
                <a:spcPct val="90000"/>
              </a:lnSpc>
              <a:spcBef>
                <a:spcPct val="0"/>
              </a:spcBef>
              <a:spcAft>
                <a:spcPts val="600"/>
              </a:spcAft>
            </a:pPr>
            <a:endParaRPr lang="en-US" sz="3100" dirty="0">
              <a:solidFill>
                <a:srgbClr val="FEFFFF"/>
              </a:solidFill>
              <a:latin typeface="+mj-lt"/>
              <a:ea typeface="+mj-ea"/>
              <a:cs typeface="+mj-cs"/>
            </a:endParaRPr>
          </a:p>
        </p:txBody>
      </p:sp>
      <p:sp>
        <p:nvSpPr>
          <p:cNvPr id="3" name="CuadroTexto 2">
            <a:extLst>
              <a:ext uri="{FF2B5EF4-FFF2-40B4-BE49-F238E27FC236}">
                <a16:creationId xmlns:a16="http://schemas.microsoft.com/office/drawing/2014/main" id="{E825C134-B4BC-4D9A-9224-34019BC1E137}"/>
              </a:ext>
            </a:extLst>
          </p:cNvPr>
          <p:cNvSpPr txBox="1"/>
          <p:nvPr/>
        </p:nvSpPr>
        <p:spPr>
          <a:xfrm>
            <a:off x="1282189" y="2494450"/>
            <a:ext cx="5773883" cy="3563159"/>
          </a:xfrm>
          <a:prstGeom prst="rect">
            <a:avLst/>
          </a:prstGeom>
        </p:spPr>
        <p:txBody>
          <a:bodyPr vert="horz" lIns="91440" tIns="45720" rIns="91440" bIns="45720" rtlCol="0">
            <a:normAutofit fontScale="85000" lnSpcReduction="20000"/>
          </a:bodyPr>
          <a:lstStyle/>
          <a:p>
            <a:pPr marL="228600">
              <a:lnSpc>
                <a:spcPct val="90000"/>
              </a:lnSpc>
              <a:spcAft>
                <a:spcPts val="600"/>
              </a:spcAft>
            </a:pPr>
            <a:r>
              <a:rPr lang="en-US" sz="2600" dirty="0">
                <a:effectLst/>
              </a:rPr>
              <a:t>Colombia has two types of companies that can be constituted in its jurisdiction:</a:t>
            </a:r>
          </a:p>
          <a:p>
            <a:pPr marL="228600">
              <a:lnSpc>
                <a:spcPct val="90000"/>
              </a:lnSpc>
              <a:spcAft>
                <a:spcPts val="600"/>
              </a:spcAft>
            </a:pPr>
            <a:endParaRPr lang="en-US" sz="2600" dirty="0">
              <a:effectLst/>
            </a:endParaRPr>
          </a:p>
          <a:p>
            <a:pPr marL="228600">
              <a:lnSpc>
                <a:spcPct val="90000"/>
              </a:lnSpc>
              <a:spcAft>
                <a:spcPts val="600"/>
              </a:spcAft>
            </a:pPr>
            <a:r>
              <a:rPr lang="en-US" sz="2600" b="1" dirty="0">
                <a:effectLst/>
              </a:rPr>
              <a:t>1. </a:t>
            </a:r>
            <a:r>
              <a:rPr lang="en-US" sz="2600" dirty="0"/>
              <a:t>L</a:t>
            </a:r>
            <a:r>
              <a:rPr lang="en-US" sz="2600" dirty="0">
                <a:effectLst/>
              </a:rPr>
              <a:t>imited liability legal entities :</a:t>
            </a:r>
          </a:p>
          <a:p>
            <a:pPr marL="800100" indent="-228600">
              <a:lnSpc>
                <a:spcPct val="90000"/>
              </a:lnSpc>
              <a:spcAft>
                <a:spcPts val="600"/>
              </a:spcAft>
              <a:buFont typeface="Arial" panose="020B0604020202020204" pitchFamily="34" charset="0"/>
              <a:buChar char="•"/>
            </a:pPr>
            <a:r>
              <a:rPr lang="en-US" sz="2600" dirty="0">
                <a:effectLst/>
              </a:rPr>
              <a:t>Corporations  </a:t>
            </a:r>
          </a:p>
          <a:p>
            <a:pPr marL="800100" indent="-228600">
              <a:lnSpc>
                <a:spcPct val="90000"/>
              </a:lnSpc>
              <a:spcAft>
                <a:spcPts val="600"/>
              </a:spcAft>
              <a:buFont typeface="Arial" panose="020B0604020202020204" pitchFamily="34" charset="0"/>
              <a:buChar char="•"/>
            </a:pPr>
            <a:r>
              <a:rPr lang="en-US" sz="2600" dirty="0">
                <a:effectLst/>
              </a:rPr>
              <a:t>Simplified Joint Stock Company  </a:t>
            </a:r>
          </a:p>
          <a:p>
            <a:pPr marL="800100" indent="-228600">
              <a:lnSpc>
                <a:spcPct val="90000"/>
              </a:lnSpc>
              <a:spcAft>
                <a:spcPts val="600"/>
              </a:spcAft>
              <a:buFont typeface="Arial" panose="020B0604020202020204" pitchFamily="34" charset="0"/>
              <a:buChar char="•"/>
            </a:pPr>
            <a:r>
              <a:rPr lang="en-US" sz="2600" dirty="0">
                <a:effectLst/>
              </a:rPr>
              <a:t>Limited Liability Companies  </a:t>
            </a:r>
          </a:p>
          <a:p>
            <a:pPr marL="228600">
              <a:lnSpc>
                <a:spcPct val="90000"/>
              </a:lnSpc>
              <a:spcAft>
                <a:spcPts val="600"/>
              </a:spcAft>
            </a:pPr>
            <a:endParaRPr lang="en-US" sz="2600" dirty="0"/>
          </a:p>
          <a:p>
            <a:pPr marL="228600">
              <a:lnSpc>
                <a:spcPct val="90000"/>
              </a:lnSpc>
              <a:spcAft>
                <a:spcPts val="600"/>
              </a:spcAft>
            </a:pPr>
            <a:r>
              <a:rPr lang="en-US" sz="2600" b="1" dirty="0"/>
              <a:t>2. </a:t>
            </a:r>
            <a:r>
              <a:rPr lang="en-US" sz="2600" dirty="0"/>
              <a:t>U</a:t>
            </a:r>
            <a:r>
              <a:rPr lang="en-US" sz="2600" dirty="0">
                <a:effectLst/>
              </a:rPr>
              <a:t>nlimited liability legal entities:</a:t>
            </a:r>
          </a:p>
          <a:p>
            <a:pPr marL="800100" indent="-228600">
              <a:lnSpc>
                <a:spcPct val="90000"/>
              </a:lnSpc>
              <a:spcAft>
                <a:spcPts val="600"/>
              </a:spcAft>
              <a:buFont typeface="Arial" panose="020B0604020202020204" pitchFamily="34" charset="0"/>
              <a:buChar char="•"/>
            </a:pPr>
            <a:r>
              <a:rPr lang="en-US" sz="2600" dirty="0">
                <a:effectLst/>
              </a:rPr>
              <a:t>Collective Partnership </a:t>
            </a:r>
          </a:p>
          <a:p>
            <a:pPr marL="800100" indent="-228600">
              <a:lnSpc>
                <a:spcPct val="90000"/>
              </a:lnSpc>
              <a:spcAft>
                <a:spcPts val="600"/>
              </a:spcAft>
              <a:buFont typeface="Arial" panose="020B0604020202020204" pitchFamily="34" charset="0"/>
              <a:buChar char="•"/>
            </a:pPr>
            <a:r>
              <a:rPr lang="en-US" sz="2600" dirty="0">
                <a:effectLst/>
              </a:rPr>
              <a:t>Limited Partnership  </a:t>
            </a:r>
          </a:p>
          <a:p>
            <a:pPr indent="-228600">
              <a:lnSpc>
                <a:spcPct val="90000"/>
              </a:lnSpc>
              <a:spcAft>
                <a:spcPts val="600"/>
              </a:spcAft>
              <a:buFont typeface="Arial" panose="020B0604020202020204" pitchFamily="34" charset="0"/>
              <a:buChar char="•"/>
            </a:pPr>
            <a:endParaRPr lang="en-US" dirty="0">
              <a:effectLst/>
            </a:endParaRPr>
          </a:p>
        </p:txBody>
      </p:sp>
      <p:pic>
        <p:nvPicPr>
          <p:cNvPr id="5" name="4 Imagen">
            <a:extLst>
              <a:ext uri="{FF2B5EF4-FFF2-40B4-BE49-F238E27FC236}">
                <a16:creationId xmlns:a16="http://schemas.microsoft.com/office/drawing/2014/main" id="{5C620073-85FD-4718-8D7C-DAE4DD8285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25107" y="5762148"/>
            <a:ext cx="3343407" cy="852569"/>
          </a:xfrm>
          <a:prstGeom prst="rect">
            <a:avLst/>
          </a:prstGeom>
        </p:spPr>
      </p:pic>
      <p:pic>
        <p:nvPicPr>
          <p:cNvPr id="7" name="Imagen 6" descr="Imagen que contiene interior, tabla, silla, ventana&#10;&#10;Descripción generada automáticamente">
            <a:extLst>
              <a:ext uri="{FF2B5EF4-FFF2-40B4-BE49-F238E27FC236}">
                <a16:creationId xmlns:a16="http://schemas.microsoft.com/office/drawing/2014/main" id="{EC19C8A5-647B-48BD-9E5A-B4DE99F040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82682" y="2575829"/>
            <a:ext cx="4207794" cy="2787663"/>
          </a:xfrm>
          <a:prstGeom prst="rect">
            <a:avLst/>
          </a:prstGeom>
        </p:spPr>
      </p:pic>
    </p:spTree>
    <p:extLst>
      <p:ext uri="{BB962C8B-B14F-4D97-AF65-F5344CB8AC3E}">
        <p14:creationId xmlns:p14="http://schemas.microsoft.com/office/powerpoint/2010/main" val="206933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0D58E1-3DD4-4B56-A356-52957549B012}"/>
              </a:ext>
            </a:extLst>
          </p:cNvPr>
          <p:cNvSpPr txBox="1"/>
          <p:nvPr/>
        </p:nvSpPr>
        <p:spPr>
          <a:xfrm>
            <a:off x="239843" y="404735"/>
            <a:ext cx="8229600" cy="978858"/>
          </a:xfrm>
          <a:prstGeom prst="rect">
            <a:avLst/>
          </a:prstGeom>
          <a:noFill/>
        </p:spPr>
        <p:txBody>
          <a:bodyPr wrap="square" rtlCol="0">
            <a:spAutoFit/>
          </a:bodyPr>
          <a:lstStyle/>
          <a:p>
            <a:pPr lvl="0" algn="just">
              <a:lnSpc>
                <a:spcPct val="105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Are there any restricted activities or previous authorizations needed for activities?</a:t>
            </a:r>
            <a:endParaRPr lang="es-CO" sz="2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4654A01-8868-4A10-9E29-690B94CD0235}"/>
              </a:ext>
            </a:extLst>
          </p:cNvPr>
          <p:cNvSpPr txBox="1"/>
          <p:nvPr/>
        </p:nvSpPr>
        <p:spPr>
          <a:xfrm>
            <a:off x="332062" y="1591544"/>
            <a:ext cx="5763938" cy="4570482"/>
          </a:xfrm>
          <a:prstGeom prst="rect">
            <a:avLst/>
          </a:prstGeom>
          <a:noFill/>
        </p:spPr>
        <p:txBody>
          <a:bodyPr wrap="square" rtlCol="0">
            <a:spAutoFit/>
          </a:bodyPr>
          <a:lstStyle/>
          <a:p>
            <a:pPr marL="457200" algn="just">
              <a:lnSpc>
                <a:spcPct val="105000"/>
              </a:lnSpc>
            </a:pPr>
            <a:r>
              <a:rPr lang="en-US" sz="2400" dirty="0">
                <a:effectLst/>
                <a:latin typeface="Calibri" panose="020F0502020204030204" pitchFamily="34" charset="0"/>
                <a:ea typeface="Calibri" panose="020F0502020204030204" pitchFamily="34" charset="0"/>
                <a:cs typeface="Calibri" panose="020F0502020204030204" pitchFamily="34" charset="0"/>
              </a:rPr>
              <a:t>Colombia in its Constitution protects the right for economic freedom and private initiative. Nonetheless, as a country that allows and promotes economic endeavors it has restrictions toward business that are illegal or affect the common good.  Also, some businesses are regulated by Government Authorities to protect and ensure the service given by entrepreneurs.</a:t>
            </a:r>
            <a:endParaRPr lang="es-CO" sz="24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s-CO" sz="2000" dirty="0">
              <a:latin typeface="Calibri" panose="020F0502020204030204" pitchFamily="34" charset="0"/>
              <a:ea typeface="Calibri" panose="020F0502020204030204" pitchFamily="34" charset="0"/>
              <a:cs typeface="Calibri" panose="020F0502020204030204" pitchFamily="34" charset="0"/>
            </a:endParaRPr>
          </a:p>
          <a:p>
            <a:endParaRPr lang="es-CO" dirty="0"/>
          </a:p>
        </p:txBody>
      </p:sp>
      <p:pic>
        <p:nvPicPr>
          <p:cNvPr id="5" name="4 Imagen">
            <a:extLst>
              <a:ext uri="{FF2B5EF4-FFF2-40B4-BE49-F238E27FC236}">
                <a16:creationId xmlns:a16="http://schemas.microsoft.com/office/drawing/2014/main" id="{94584E92-4AB5-481C-B9E4-3539CA7F0A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84791" y="5735781"/>
            <a:ext cx="2822416" cy="856227"/>
          </a:xfrm>
          <a:prstGeom prst="rect">
            <a:avLst/>
          </a:prstGeom>
        </p:spPr>
      </p:pic>
      <p:pic>
        <p:nvPicPr>
          <p:cNvPr id="7" name="Imagen 6" descr="Forma&#10;&#10;Descripción generada automáticamente">
            <a:extLst>
              <a:ext uri="{FF2B5EF4-FFF2-40B4-BE49-F238E27FC236}">
                <a16:creationId xmlns:a16="http://schemas.microsoft.com/office/drawing/2014/main" id="{1D09669E-BD24-4788-9B89-B6A2533C6C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1858" y="1025811"/>
            <a:ext cx="4806377" cy="4806377"/>
          </a:xfrm>
          <a:prstGeom prst="rect">
            <a:avLst/>
          </a:prstGeom>
        </p:spPr>
      </p:pic>
      <p:sp>
        <p:nvSpPr>
          <p:cNvPr id="8" name="CuadroTexto 7">
            <a:extLst>
              <a:ext uri="{FF2B5EF4-FFF2-40B4-BE49-F238E27FC236}">
                <a16:creationId xmlns:a16="http://schemas.microsoft.com/office/drawing/2014/main" id="{C63C538C-D5ED-45F1-8ABC-DFE048B38E32}"/>
              </a:ext>
            </a:extLst>
          </p:cNvPr>
          <p:cNvSpPr txBox="1"/>
          <p:nvPr/>
        </p:nvSpPr>
        <p:spPr>
          <a:xfrm>
            <a:off x="8469443" y="5931194"/>
            <a:ext cx="3960682" cy="230832"/>
          </a:xfrm>
          <a:prstGeom prst="rect">
            <a:avLst/>
          </a:prstGeom>
          <a:noFill/>
        </p:spPr>
        <p:txBody>
          <a:bodyPr wrap="square" rtlCol="0">
            <a:spAutoFit/>
          </a:bodyPr>
          <a:lstStyle/>
          <a:p>
            <a:r>
              <a:rPr lang="es-CO" sz="900">
                <a:hlinkClick r:id="rId4" tooltip="http://lauralopezlillo.com/2016/11/como-planificar-tu-campana-de-navidad-en-facebook/"/>
              </a:rPr>
              <a:t>Esta foto</a:t>
            </a:r>
            <a:r>
              <a:rPr lang="es-CO" sz="900"/>
              <a:t> de Autor desconocido está bajo licencia </a:t>
            </a:r>
            <a:r>
              <a:rPr lang="es-CO" sz="900">
                <a:hlinkClick r:id="rId5" tooltip="https://creativecommons.org/licenses/by-nc-sa/3.0/"/>
              </a:rPr>
              <a:t>CC BY-SA-NC</a:t>
            </a:r>
            <a:endParaRPr lang="es-CO" sz="900"/>
          </a:p>
        </p:txBody>
      </p:sp>
    </p:spTree>
    <p:extLst>
      <p:ext uri="{BB962C8B-B14F-4D97-AF65-F5344CB8AC3E}">
        <p14:creationId xmlns:p14="http://schemas.microsoft.com/office/powerpoint/2010/main" val="289303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2A8ED0-F62E-4DD7-AF13-1F5A80AF9678}"/>
              </a:ext>
            </a:extLst>
          </p:cNvPr>
          <p:cNvSpPr txBox="1"/>
          <p:nvPr/>
        </p:nvSpPr>
        <p:spPr>
          <a:xfrm>
            <a:off x="5488898" y="1667655"/>
            <a:ext cx="5531370" cy="3566810"/>
          </a:xfrm>
          <a:prstGeom prst="rect">
            <a:avLst/>
          </a:prstGeom>
          <a:noFill/>
        </p:spPr>
        <p:txBody>
          <a:bodyPr wrap="square" rtlCol="0">
            <a:spAutoFit/>
          </a:bodyPr>
          <a:lstStyle/>
          <a:p>
            <a:pPr marL="457200" algn="just">
              <a:lnSpc>
                <a:spcPct val="105000"/>
              </a:lnSpc>
            </a:pPr>
            <a:r>
              <a:rPr lang="en-US" sz="2400" dirty="0">
                <a:effectLst/>
                <a:latin typeface="Calibri" panose="020F0502020204030204" pitchFamily="34" charset="0"/>
                <a:ea typeface="Calibri" panose="020F0502020204030204" pitchFamily="34" charset="0"/>
                <a:cs typeface="Calibri" panose="020F0502020204030204" pitchFamily="34" charset="0"/>
              </a:rPr>
              <a:t>There is no law that obliges the CEO to be a resident in Colombia, however, due to the duties he must take, it is advisable that he takes a residency. </a:t>
            </a:r>
          </a:p>
          <a:p>
            <a:pPr marL="457200" algn="just">
              <a:lnSpc>
                <a:spcPct val="105000"/>
              </a:lnSpc>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s-CO" sz="24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05000"/>
              </a:lnSpc>
            </a:pPr>
            <a:r>
              <a:rPr lang="en-US" sz="2400" dirty="0">
                <a:effectLst/>
                <a:latin typeface="Calibri" panose="020F0502020204030204" pitchFamily="34" charset="0"/>
                <a:ea typeface="Calibri" panose="020F0502020204030204" pitchFamily="34" charset="0"/>
                <a:cs typeface="Calibri" panose="020F0502020204030204" pitchFamily="34" charset="0"/>
              </a:rPr>
              <a:t>The CEO would have to request a working visa, these types of visa are temporary and are given by the Ministry of Foreign Affairs.</a:t>
            </a:r>
            <a:endParaRPr lang="es-CO"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2A2D033-E91E-406D-B9D9-EB0BA1F7ADAE}"/>
              </a:ext>
            </a:extLst>
          </p:cNvPr>
          <p:cNvSpPr txBox="1"/>
          <p:nvPr/>
        </p:nvSpPr>
        <p:spPr>
          <a:xfrm>
            <a:off x="229849" y="599607"/>
            <a:ext cx="10518099" cy="526426"/>
          </a:xfrm>
          <a:prstGeom prst="rect">
            <a:avLst/>
          </a:prstGeom>
          <a:noFill/>
        </p:spPr>
        <p:txBody>
          <a:bodyPr wrap="square" rtlCol="0">
            <a:spAutoFit/>
          </a:bodyPr>
          <a:lstStyle/>
          <a:p>
            <a:pPr lvl="0" algn="just">
              <a:lnSpc>
                <a:spcPct val="105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Must the CEO/board/representative of the company have residency?</a:t>
            </a:r>
            <a:endParaRPr lang="es-CO" sz="28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4 Imagen">
            <a:extLst>
              <a:ext uri="{FF2B5EF4-FFF2-40B4-BE49-F238E27FC236}">
                <a16:creationId xmlns:a16="http://schemas.microsoft.com/office/drawing/2014/main" id="{36C15D49-AE73-476A-B516-14FDE8C6D0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84791" y="5735781"/>
            <a:ext cx="2822416" cy="856227"/>
          </a:xfrm>
          <a:prstGeom prst="rect">
            <a:avLst/>
          </a:prstGeom>
        </p:spPr>
      </p:pic>
      <p:pic>
        <p:nvPicPr>
          <p:cNvPr id="7" name="Imagen 6" descr="Imagen que contiene pasto, exterior, edificio, casa&#10;&#10;Descripción generada automáticamente">
            <a:extLst>
              <a:ext uri="{FF2B5EF4-FFF2-40B4-BE49-F238E27FC236}">
                <a16:creationId xmlns:a16="http://schemas.microsoft.com/office/drawing/2014/main" id="{86F90F1A-1DE6-4340-9AAF-FCA9A7B9C1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4761" y="1823776"/>
            <a:ext cx="4881796" cy="3661348"/>
          </a:xfrm>
          <a:prstGeom prst="rect">
            <a:avLst/>
          </a:prstGeom>
        </p:spPr>
      </p:pic>
    </p:spTree>
    <p:extLst>
      <p:ext uri="{BB962C8B-B14F-4D97-AF65-F5344CB8AC3E}">
        <p14:creationId xmlns:p14="http://schemas.microsoft.com/office/powerpoint/2010/main" val="338994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5ADA26-DABF-4DC5-A1FD-664B06986D64}"/>
              </a:ext>
            </a:extLst>
          </p:cNvPr>
          <p:cNvSpPr txBox="1"/>
          <p:nvPr/>
        </p:nvSpPr>
        <p:spPr>
          <a:xfrm>
            <a:off x="224852" y="359763"/>
            <a:ext cx="10373193" cy="978858"/>
          </a:xfrm>
          <a:prstGeom prst="rect">
            <a:avLst/>
          </a:prstGeom>
          <a:noFill/>
        </p:spPr>
        <p:txBody>
          <a:bodyPr wrap="square" rtlCol="0">
            <a:spAutoFit/>
          </a:bodyPr>
          <a:lstStyle/>
          <a:p>
            <a:pPr lvl="0" algn="just">
              <a:lnSpc>
                <a:spcPct val="105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Can the company establishing a business send employees to work/provide services in your country?</a:t>
            </a:r>
            <a:endParaRPr lang="es-CO" sz="2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9C6E03-5D94-4EAF-9130-16C3218C2CB3}"/>
              </a:ext>
            </a:extLst>
          </p:cNvPr>
          <p:cNvSpPr txBox="1"/>
          <p:nvPr/>
        </p:nvSpPr>
        <p:spPr>
          <a:xfrm>
            <a:off x="224853" y="1753848"/>
            <a:ext cx="6071016" cy="4570482"/>
          </a:xfrm>
          <a:prstGeom prst="rect">
            <a:avLst/>
          </a:prstGeom>
          <a:noFill/>
        </p:spPr>
        <p:txBody>
          <a:bodyPr wrap="square" rtlCol="0">
            <a:spAutoFit/>
          </a:bodyPr>
          <a:lstStyle/>
          <a:p>
            <a:pPr marL="342900" indent="-342900" algn="just">
              <a:lnSpc>
                <a:spcPct val="105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They can work in Colombia, but they will need a temporary visa, this visa cannot be shorter than three months. </a:t>
            </a:r>
          </a:p>
          <a:p>
            <a:pPr algn="just">
              <a:lnSpc>
                <a:spcPct val="105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5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If it complies with the needed requirements, he can apply to a Mercosur </a:t>
            </a:r>
            <a:r>
              <a:rPr lang="en-US" sz="2000" dirty="0">
                <a:latin typeface="Calibri" panose="020F0502020204030204" pitchFamily="34" charset="0"/>
                <a:ea typeface="Calibri" panose="020F0502020204030204" pitchFamily="34" charset="0"/>
                <a:cs typeface="Calibri" panose="020F0502020204030204" pitchFamily="34" charset="0"/>
              </a:rPr>
              <a:t>visa.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5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Additionally, they must comply with the same requirements as nationals (certified experience in the field of their work, homologate foreign tittles and degrees, have a license if the field of work requires it, etc..)  </a:t>
            </a:r>
            <a:endParaRPr lang="es-CO"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s-CO" sz="1800" dirty="0">
                <a:effectLst/>
                <a:latin typeface="Calibri" panose="020F0502020204030204" pitchFamily="34" charset="0"/>
                <a:ea typeface="Calibri" panose="020F0502020204030204" pitchFamily="34" charset="0"/>
                <a:cs typeface="Calibri" panose="020F0502020204030204" pitchFamily="34" charset="0"/>
              </a:rPr>
              <a:t>  </a:t>
            </a:r>
          </a:p>
        </p:txBody>
      </p:sp>
      <p:pic>
        <p:nvPicPr>
          <p:cNvPr id="5" name="4 Imagen">
            <a:extLst>
              <a:ext uri="{FF2B5EF4-FFF2-40B4-BE49-F238E27FC236}">
                <a16:creationId xmlns:a16="http://schemas.microsoft.com/office/drawing/2014/main" id="{7031DD38-8847-4353-9175-FC09C2E633F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48072" y="5896438"/>
            <a:ext cx="2822416" cy="856227"/>
          </a:xfrm>
          <a:prstGeom prst="rect">
            <a:avLst/>
          </a:prstGeom>
        </p:spPr>
      </p:pic>
      <p:pic>
        <p:nvPicPr>
          <p:cNvPr id="7" name="Imagen 6" descr="Imagen que contiene persona, exterior, hombre, banca&#10;&#10;Descripción generada automáticamente">
            <a:extLst>
              <a:ext uri="{FF2B5EF4-FFF2-40B4-BE49-F238E27FC236}">
                <a16:creationId xmlns:a16="http://schemas.microsoft.com/office/drawing/2014/main" id="{4DB9A0CE-A7C0-4212-9388-BB1D1FA873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60629" y="1661741"/>
            <a:ext cx="5306518" cy="3537679"/>
          </a:xfrm>
          <a:prstGeom prst="rect">
            <a:avLst/>
          </a:prstGeom>
        </p:spPr>
      </p:pic>
    </p:spTree>
    <p:extLst>
      <p:ext uri="{BB962C8B-B14F-4D97-AF65-F5344CB8AC3E}">
        <p14:creationId xmlns:p14="http://schemas.microsoft.com/office/powerpoint/2010/main" val="214854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70B59F99-A382-4B08-ADBE-3706937F3DC0}"/>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400" b="1">
                <a:solidFill>
                  <a:schemeClr val="bg1"/>
                </a:solidFill>
                <a:effectLst/>
                <a:latin typeface="+mj-lt"/>
                <a:ea typeface="+mj-ea"/>
                <a:cs typeface="+mj-cs"/>
              </a:rPr>
              <a:t>How long does it take to set up an entity and what does that process look like?</a:t>
            </a:r>
          </a:p>
        </p:txBody>
      </p:sp>
      <p:sp>
        <p:nvSpPr>
          <p:cNvPr id="3" name="CuadroTexto 2">
            <a:extLst>
              <a:ext uri="{FF2B5EF4-FFF2-40B4-BE49-F238E27FC236}">
                <a16:creationId xmlns:a16="http://schemas.microsoft.com/office/drawing/2014/main" id="{547BBDD2-8D40-4634-969A-9F65D2E04F93}"/>
              </a:ext>
            </a:extLst>
          </p:cNvPr>
          <p:cNvSpPr txBox="1"/>
          <p:nvPr/>
        </p:nvSpPr>
        <p:spPr>
          <a:xfrm>
            <a:off x="5429746" y="2055846"/>
            <a:ext cx="5864352" cy="36601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effectLst/>
              </a:rPr>
              <a:t>This takes about </a:t>
            </a:r>
            <a:r>
              <a:rPr lang="en-US" sz="2200" dirty="0"/>
              <a:t>five to six days </a:t>
            </a:r>
            <a:r>
              <a:rPr lang="en-US" sz="2200" dirty="0">
                <a:effectLst/>
              </a:rPr>
              <a:t>time when all the required documents are in hand. </a:t>
            </a:r>
          </a:p>
          <a:p>
            <a:pPr>
              <a:lnSpc>
                <a:spcPct val="90000"/>
              </a:lnSpc>
              <a:spcAft>
                <a:spcPts val="600"/>
              </a:spcAft>
            </a:pPr>
            <a:endParaRPr lang="en-US" sz="2200" dirty="0">
              <a:effectLst/>
            </a:endParaRPr>
          </a:p>
          <a:p>
            <a:pPr indent="-228600">
              <a:lnSpc>
                <a:spcPct val="90000"/>
              </a:lnSpc>
              <a:spcAft>
                <a:spcPts val="600"/>
              </a:spcAft>
              <a:buFont typeface="Arial" panose="020B0604020202020204" pitchFamily="34" charset="0"/>
              <a:buChar char="•"/>
            </a:pPr>
            <a:r>
              <a:rPr lang="en-US" sz="2200" dirty="0">
                <a:effectLst/>
              </a:rPr>
              <a:t>Also, is necessary to create a bank account and have the certificate to start the process under the DIAN of the RUT (Tax Registration Number).  </a:t>
            </a:r>
          </a:p>
        </p:txBody>
      </p:sp>
      <p:pic>
        <p:nvPicPr>
          <p:cNvPr id="7" name="Imagen 6" descr="Imagen que contiene texto&#10;&#10;Descripción generada automáticamente">
            <a:extLst>
              <a:ext uri="{FF2B5EF4-FFF2-40B4-BE49-F238E27FC236}">
                <a16:creationId xmlns:a16="http://schemas.microsoft.com/office/drawing/2014/main" id="{0F8CD265-D34A-44B4-873F-D8969CF128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39" y="2386584"/>
            <a:ext cx="4492092" cy="2998711"/>
          </a:xfrm>
          <a:prstGeom prst="rect">
            <a:avLst/>
          </a:prstGeom>
        </p:spPr>
      </p:pic>
      <p:pic>
        <p:nvPicPr>
          <p:cNvPr id="8" name="4 Imagen">
            <a:extLst>
              <a:ext uri="{FF2B5EF4-FFF2-40B4-BE49-F238E27FC236}">
                <a16:creationId xmlns:a16="http://schemas.microsoft.com/office/drawing/2014/main" id="{A7F032C0-6BAE-4126-B5CF-D5E3BB06202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48072" y="5896438"/>
            <a:ext cx="2822416" cy="856227"/>
          </a:xfrm>
          <a:prstGeom prst="rect">
            <a:avLst/>
          </a:prstGeom>
        </p:spPr>
      </p:pic>
    </p:spTree>
    <p:extLst>
      <p:ext uri="{BB962C8B-B14F-4D97-AF65-F5344CB8AC3E}">
        <p14:creationId xmlns:p14="http://schemas.microsoft.com/office/powerpoint/2010/main" val="24854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227BD4-716E-4E7C-8D69-A522739A3263}"/>
              </a:ext>
            </a:extLst>
          </p:cNvPr>
          <p:cNvSpPr txBox="1"/>
          <p:nvPr/>
        </p:nvSpPr>
        <p:spPr>
          <a:xfrm>
            <a:off x="7435121" y="2457158"/>
            <a:ext cx="4182255" cy="2336152"/>
          </a:xfrm>
          <a:prstGeom prst="rect">
            <a:avLst/>
          </a:prstGeom>
          <a:noFill/>
        </p:spPr>
        <p:txBody>
          <a:bodyPr wrap="square" rtlCol="0">
            <a:spAutoFit/>
          </a:bodyPr>
          <a:lstStyle/>
          <a:p>
            <a:pPr lvl="0" algn="just">
              <a:lnSpc>
                <a:spcPct val="105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Can you discuss taxes/profit dividends/shares for those doing business within your country?</a:t>
            </a:r>
            <a:endParaRPr lang="es-CO" sz="28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4 Imagen">
            <a:extLst>
              <a:ext uri="{FF2B5EF4-FFF2-40B4-BE49-F238E27FC236}">
                <a16:creationId xmlns:a16="http://schemas.microsoft.com/office/drawing/2014/main" id="{7D5B6D1F-2ED7-4FCC-B8A4-216CCE8EC4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39735" y="215570"/>
            <a:ext cx="2822416" cy="856227"/>
          </a:xfrm>
          <a:prstGeom prst="rect">
            <a:avLst/>
          </a:prstGeom>
        </p:spPr>
      </p:pic>
      <p:pic>
        <p:nvPicPr>
          <p:cNvPr id="17" name="Imagen 16">
            <a:extLst>
              <a:ext uri="{FF2B5EF4-FFF2-40B4-BE49-F238E27FC236}">
                <a16:creationId xmlns:a16="http://schemas.microsoft.com/office/drawing/2014/main" id="{C0D0B351-5A1B-4E88-BD93-5BA6E5AB6779}"/>
              </a:ext>
            </a:extLst>
          </p:cNvPr>
          <p:cNvPicPr>
            <a:picLocks noChangeAspect="1"/>
          </p:cNvPicPr>
          <p:nvPr/>
        </p:nvPicPr>
        <p:blipFill>
          <a:blip r:embed="rId3"/>
          <a:stretch>
            <a:fillRect/>
          </a:stretch>
        </p:blipFill>
        <p:spPr>
          <a:xfrm>
            <a:off x="229850" y="3428999"/>
            <a:ext cx="6265888" cy="3064003"/>
          </a:xfrm>
          <a:prstGeom prst="rect">
            <a:avLst/>
          </a:prstGeom>
        </p:spPr>
      </p:pic>
      <p:pic>
        <p:nvPicPr>
          <p:cNvPr id="6" name="Imagen 5">
            <a:extLst>
              <a:ext uri="{FF2B5EF4-FFF2-40B4-BE49-F238E27FC236}">
                <a16:creationId xmlns:a16="http://schemas.microsoft.com/office/drawing/2014/main" id="{8A0F4A8A-A053-4A37-92A9-3525073ABE29}"/>
              </a:ext>
            </a:extLst>
          </p:cNvPr>
          <p:cNvPicPr>
            <a:picLocks noChangeAspect="1"/>
          </p:cNvPicPr>
          <p:nvPr/>
        </p:nvPicPr>
        <p:blipFill>
          <a:blip r:embed="rId4"/>
          <a:stretch>
            <a:fillRect/>
          </a:stretch>
        </p:blipFill>
        <p:spPr>
          <a:xfrm>
            <a:off x="229850" y="334355"/>
            <a:ext cx="6265888" cy="3094644"/>
          </a:xfrm>
          <a:prstGeom prst="rect">
            <a:avLst/>
          </a:prstGeom>
        </p:spPr>
      </p:pic>
    </p:spTree>
    <p:extLst>
      <p:ext uri="{BB962C8B-B14F-4D97-AF65-F5344CB8AC3E}">
        <p14:creationId xmlns:p14="http://schemas.microsoft.com/office/powerpoint/2010/main" val="378184747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92D050"/>
      </a:accent6>
      <a:hlink>
        <a:srgbClr val="0563C1"/>
      </a:hlink>
      <a:folHlink>
        <a:srgbClr val="954F72"/>
      </a:folHlink>
    </a:clrScheme>
    <a:fontScheme name="Custom 2">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diapositivas PPT.pptx" id="{0838A527-82E0-4BF5-B963-ECBF6F65301D}" vid="{D54BCC7B-3C5E-42F7-9827-0D1DC75B68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12e484d-e516-404a-a287-ac1d3c66b0ea">
      <UserInfo>
        <DisplayName>Monica Johanna Rodriguez Trujillo</DisplayName>
        <AccountId>226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0F53FFBBA4B6243A132F9A3B6DEE9AD" ma:contentTypeVersion="4" ma:contentTypeDescription="Crear nuevo documento." ma:contentTypeScope="" ma:versionID="9f553fb6175498d467e138db6cf46afc">
  <xsd:schema xmlns:xsd="http://www.w3.org/2001/XMLSchema" xmlns:xs="http://www.w3.org/2001/XMLSchema" xmlns:p="http://schemas.microsoft.com/office/2006/metadata/properties" xmlns:ns2="3b2a6ef9-f200-41c0-9e27-d93c3a9e9870" xmlns:ns3="412e484d-e516-404a-a287-ac1d3c66b0ea" targetNamespace="http://schemas.microsoft.com/office/2006/metadata/properties" ma:root="true" ma:fieldsID="c2212fd2d98b718c0f3652954eae5def" ns2:_="" ns3:_="">
    <xsd:import namespace="3b2a6ef9-f200-41c0-9e27-d93c3a9e9870"/>
    <xsd:import namespace="412e484d-e516-404a-a287-ac1d3c66b0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a6ef9-f200-41c0-9e27-d93c3a9e9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2e484d-e516-404a-a287-ac1d3c66b0ea"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D6F0B-3E70-4AAF-97D7-7CB70F4C2A90}">
  <ds:schemaRefs>
    <ds:schemaRef ds:uri="http://schemas.microsoft.com/sharepoint/v3/contenttype/forms"/>
  </ds:schemaRefs>
</ds:datastoreItem>
</file>

<file path=customXml/itemProps2.xml><?xml version="1.0" encoding="utf-8"?>
<ds:datastoreItem xmlns:ds="http://schemas.openxmlformats.org/officeDocument/2006/customXml" ds:itemID="{FCE32198-5D8F-4452-A2A6-3CD8E9A81A9A}">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412e484d-e516-404a-a287-ac1d3c66b0ea"/>
    <ds:schemaRef ds:uri="3b2a6ef9-f200-41c0-9e27-d93c3a9e9870"/>
    <ds:schemaRef ds:uri="http://purl.org/dc/dcmitype/"/>
  </ds:schemaRefs>
</ds:datastoreItem>
</file>

<file path=customXml/itemProps3.xml><?xml version="1.0" encoding="utf-8"?>
<ds:datastoreItem xmlns:ds="http://schemas.openxmlformats.org/officeDocument/2006/customXml" ds:itemID="{939CE568-18C1-4E82-96CB-D5538436FDF1}">
  <ds:schemaRefs>
    <ds:schemaRef ds:uri="3b2a6ef9-f200-41c0-9e27-d93c3a9e9870"/>
    <ds:schemaRef ds:uri="412e484d-e516-404a-a287-ac1d3c66b0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TotalTime>
  <Words>598</Words>
  <Application>Microsoft Office PowerPoint</Application>
  <PresentationFormat>Panorámica</PresentationFormat>
  <Paragraphs>44</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Pallares Arbeláez</dc:creator>
  <cp:lastModifiedBy>Santiago Pallares Arbeláez</cp:lastModifiedBy>
  <cp:revision>5</cp:revision>
  <dcterms:created xsi:type="dcterms:W3CDTF">2020-10-27T00:35:08Z</dcterms:created>
  <dcterms:modified xsi:type="dcterms:W3CDTF">2020-10-27T02:41:22Z</dcterms:modified>
</cp:coreProperties>
</file>